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0"/>
  </p:notesMasterIdLst>
  <p:sldIdLst>
    <p:sldId id="259" r:id="rId5"/>
    <p:sldId id="257" r:id="rId6"/>
    <p:sldId id="260" r:id="rId7"/>
    <p:sldId id="261" r:id="rId8"/>
    <p:sldId id="281" r:id="rId9"/>
    <p:sldId id="282" r:id="rId10"/>
    <p:sldId id="284" r:id="rId11"/>
    <p:sldId id="262" r:id="rId12"/>
    <p:sldId id="266" r:id="rId13"/>
    <p:sldId id="267" r:id="rId14"/>
    <p:sldId id="268" r:id="rId15"/>
    <p:sldId id="271" r:id="rId16"/>
    <p:sldId id="263" r:id="rId17"/>
    <p:sldId id="286" r:id="rId18"/>
    <p:sldId id="2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Sumina" userId="95cbadd6-5f40-49da-9009-249671cb9cf7" providerId="ADAL" clId="{25C2FB67-FF12-48A1-93DB-D14E81CAD42B}"/>
    <pc:docChg chg="delSld modSld">
      <pc:chgData name="Maja Sumina" userId="95cbadd6-5f40-49da-9009-249671cb9cf7" providerId="ADAL" clId="{25C2FB67-FF12-48A1-93DB-D14E81CAD42B}" dt="2025-10-17T11:56:21.515" v="15" actId="20577"/>
      <pc:docMkLst>
        <pc:docMk/>
      </pc:docMkLst>
      <pc:sldChg chg="modSp">
        <pc:chgData name="Maja Sumina" userId="95cbadd6-5f40-49da-9009-249671cb9cf7" providerId="ADAL" clId="{25C2FB67-FF12-48A1-93DB-D14E81CAD42B}" dt="2025-10-17T11:56:21.515" v="15" actId="20577"/>
        <pc:sldMkLst>
          <pc:docMk/>
          <pc:sldMk cId="3872835519" sldId="262"/>
        </pc:sldMkLst>
        <pc:spChg chg="mod">
          <ac:chgData name="Maja Sumina" userId="95cbadd6-5f40-49da-9009-249671cb9cf7" providerId="ADAL" clId="{25C2FB67-FF12-48A1-93DB-D14E81CAD42B}" dt="2025-10-17T11:56:21.515" v="15" actId="20577"/>
          <ac:spMkLst>
            <pc:docMk/>
            <pc:sldMk cId="3872835519" sldId="262"/>
            <ac:spMk id="3" creationId="{FD3C6D36-9FE0-4D98-AAB4-DA36219B0A43}"/>
          </ac:spMkLst>
        </pc:spChg>
      </pc:sldChg>
    </pc:docChg>
  </pc:docChgLst>
  <pc:docChgLst>
    <pc:chgData name="Maja Sumina" userId="95cbadd6-5f40-49da-9009-249671cb9cf7" providerId="ADAL" clId="{4862045E-D873-4A8F-A878-CA40A0B4A6A7}"/>
    <pc:docChg chg="undo custSel addSld delSld modSld">
      <pc:chgData name="Maja Sumina" userId="95cbadd6-5f40-49da-9009-249671cb9cf7" providerId="ADAL" clId="{4862045E-D873-4A8F-A878-CA40A0B4A6A7}" dt="2025-11-04T08:20:29.895" v="325" actId="20577"/>
      <pc:docMkLst>
        <pc:docMk/>
      </pc:docMkLst>
      <pc:sldChg chg="modSp">
        <pc:chgData name="Maja Sumina" userId="95cbadd6-5f40-49da-9009-249671cb9cf7" providerId="ADAL" clId="{4862045E-D873-4A8F-A878-CA40A0B4A6A7}" dt="2025-10-22T07:31:54.637" v="236" actId="1076"/>
        <pc:sldMkLst>
          <pc:docMk/>
          <pc:sldMk cId="4019546418" sldId="260"/>
        </pc:sldMkLst>
        <pc:spChg chg="mod">
          <ac:chgData name="Maja Sumina" userId="95cbadd6-5f40-49da-9009-249671cb9cf7" providerId="ADAL" clId="{4862045E-D873-4A8F-A878-CA40A0B4A6A7}" dt="2025-10-22T07:31:54.637" v="236" actId="1076"/>
          <ac:spMkLst>
            <pc:docMk/>
            <pc:sldMk cId="4019546418" sldId="260"/>
            <ac:spMk id="3" creationId="{29C22AB0-C807-4A4C-8482-524AC3C0BEE7}"/>
          </ac:spMkLst>
        </pc:spChg>
      </pc:sldChg>
      <pc:sldChg chg="modSp">
        <pc:chgData name="Maja Sumina" userId="95cbadd6-5f40-49da-9009-249671cb9cf7" providerId="ADAL" clId="{4862045E-D873-4A8F-A878-CA40A0B4A6A7}" dt="2025-10-22T07:20:53.144" v="135" actId="20577"/>
        <pc:sldMkLst>
          <pc:docMk/>
          <pc:sldMk cId="3475281987" sldId="263"/>
        </pc:sldMkLst>
        <pc:spChg chg="mod">
          <ac:chgData name="Maja Sumina" userId="95cbadd6-5f40-49da-9009-249671cb9cf7" providerId="ADAL" clId="{4862045E-D873-4A8F-A878-CA40A0B4A6A7}" dt="2025-10-22T07:20:53.144" v="135" actId="20577"/>
          <ac:spMkLst>
            <pc:docMk/>
            <pc:sldMk cId="3475281987" sldId="263"/>
            <ac:spMk id="3" creationId="{107BEFB1-6724-449B-B55D-AF2F4B70E757}"/>
          </ac:spMkLst>
        </pc:spChg>
      </pc:sldChg>
      <pc:sldChg chg="modSp">
        <pc:chgData name="Maja Sumina" userId="95cbadd6-5f40-49da-9009-249671cb9cf7" providerId="ADAL" clId="{4862045E-D873-4A8F-A878-CA40A0B4A6A7}" dt="2025-11-04T08:20:29.895" v="325" actId="20577"/>
        <pc:sldMkLst>
          <pc:docMk/>
          <pc:sldMk cId="3008031616" sldId="271"/>
        </pc:sldMkLst>
        <pc:spChg chg="mod">
          <ac:chgData name="Maja Sumina" userId="95cbadd6-5f40-49da-9009-249671cb9cf7" providerId="ADAL" clId="{4862045E-D873-4A8F-A878-CA40A0B4A6A7}" dt="2025-11-04T08:20:29.895" v="325" actId="20577"/>
          <ac:spMkLst>
            <pc:docMk/>
            <pc:sldMk cId="3008031616" sldId="271"/>
            <ac:spMk id="3" creationId="{FD3C6D36-9FE0-4D98-AAB4-DA36219B0A43}"/>
          </ac:spMkLst>
        </pc:spChg>
      </pc:sldChg>
      <pc:sldChg chg="modSp add">
        <pc:chgData name="Maja Sumina" userId="95cbadd6-5f40-49da-9009-249671cb9cf7" providerId="ADAL" clId="{4862045E-D873-4A8F-A878-CA40A0B4A6A7}" dt="2025-10-22T07:13:38.600" v="20" actId="1076"/>
        <pc:sldMkLst>
          <pc:docMk/>
          <pc:sldMk cId="3013854447" sldId="285"/>
        </pc:sldMkLst>
        <pc:spChg chg="mod">
          <ac:chgData name="Maja Sumina" userId="95cbadd6-5f40-49da-9009-249671cb9cf7" providerId="ADAL" clId="{4862045E-D873-4A8F-A878-CA40A0B4A6A7}" dt="2025-10-22T07:13:38.600" v="20" actId="1076"/>
          <ac:spMkLst>
            <pc:docMk/>
            <pc:sldMk cId="3013854447" sldId="285"/>
            <ac:spMk id="2" creationId="{C0AF52D0-4297-4552-AB21-05E185EB0D4E}"/>
          </ac:spMkLst>
        </pc:spChg>
        <pc:spChg chg="mod">
          <ac:chgData name="Maja Sumina" userId="95cbadd6-5f40-49da-9009-249671cb9cf7" providerId="ADAL" clId="{4862045E-D873-4A8F-A878-CA40A0B4A6A7}" dt="2025-10-22T07:13:28.680" v="18" actId="1076"/>
          <ac:spMkLst>
            <pc:docMk/>
            <pc:sldMk cId="3013854447" sldId="285"/>
            <ac:spMk id="3" creationId="{73F41CF9-1FC3-4FDC-9D94-74191E8FCFBD}"/>
          </ac:spMkLst>
        </pc:spChg>
      </pc:sldChg>
      <pc:sldChg chg="addSp modSp add">
        <pc:chgData name="Maja Sumina" userId="95cbadd6-5f40-49da-9009-249671cb9cf7" providerId="ADAL" clId="{4862045E-D873-4A8F-A878-CA40A0B4A6A7}" dt="2025-10-22T10:51:00.230" v="288" actId="1076"/>
        <pc:sldMkLst>
          <pc:docMk/>
          <pc:sldMk cId="394276340" sldId="286"/>
        </pc:sldMkLst>
        <pc:spChg chg="mod">
          <ac:chgData name="Maja Sumina" userId="95cbadd6-5f40-49da-9009-249671cb9cf7" providerId="ADAL" clId="{4862045E-D873-4A8F-A878-CA40A0B4A6A7}" dt="2025-10-22T07:39:32.580" v="257" actId="1076"/>
          <ac:spMkLst>
            <pc:docMk/>
            <pc:sldMk cId="394276340" sldId="286"/>
            <ac:spMk id="2" creationId="{CE1CC109-9CF5-4A3A-93AD-5E6F42B5CE92}"/>
          </ac:spMkLst>
        </pc:spChg>
        <pc:spChg chg="mod">
          <ac:chgData name="Maja Sumina" userId="95cbadd6-5f40-49da-9009-249671cb9cf7" providerId="ADAL" clId="{4862045E-D873-4A8F-A878-CA40A0B4A6A7}" dt="2025-10-22T10:50:01.784" v="279" actId="1076"/>
          <ac:spMkLst>
            <pc:docMk/>
            <pc:sldMk cId="394276340" sldId="286"/>
            <ac:spMk id="3" creationId="{4E332BC7-A4B8-4437-A2F3-905872F7E6BE}"/>
          </ac:spMkLst>
        </pc:spChg>
        <pc:picChg chg="add mod">
          <ac:chgData name="Maja Sumina" userId="95cbadd6-5f40-49da-9009-249671cb9cf7" providerId="ADAL" clId="{4862045E-D873-4A8F-A878-CA40A0B4A6A7}" dt="2025-10-22T10:50:59.206" v="287" actId="1076"/>
          <ac:picMkLst>
            <pc:docMk/>
            <pc:sldMk cId="394276340" sldId="286"/>
            <ac:picMk id="5" creationId="{574195B4-71CB-4974-9585-6C61D1075573}"/>
          </ac:picMkLst>
        </pc:picChg>
        <pc:picChg chg="add mod">
          <ac:chgData name="Maja Sumina" userId="95cbadd6-5f40-49da-9009-249671cb9cf7" providerId="ADAL" clId="{4862045E-D873-4A8F-A878-CA40A0B4A6A7}" dt="2025-10-22T10:51:00.230" v="288" actId="1076"/>
          <ac:picMkLst>
            <pc:docMk/>
            <pc:sldMk cId="394276340" sldId="286"/>
            <ac:picMk id="7" creationId="{6AFABCAD-BCCB-4FE7-B20D-1C4D532DD30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71F83-CC89-42FC-85CA-70F607D672EA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00172-A0BC-44D1-8498-90EF8B8F650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284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47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903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92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937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288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868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02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507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999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512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0C66-DEEC-4596-8FCD-C2C60F4E661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836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70C66-DEEC-4596-8FCD-C2C60F4E661D}" type="datetimeFigureOut">
              <a:rPr lang="hr-HR" smtClean="0"/>
              <a:t>4.11.2025.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CAA6-C0EE-42D4-8A53-0E63A1A710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27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unist.h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unist.hr/Portals/0/datoteke/OLA_koraci%20za%20ispunu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unist.hr/studentska-iskustva-s-mobilnosti/2075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rasmus@unist.h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c.europa.eu/programmes/erasmus-plus/tools/distance_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6460C-25DD-4FAD-96D8-BE5F7F16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hr-HR" sz="4000" b="1" dirty="0">
                <a:solidFill>
                  <a:schemeClr val="accent1">
                    <a:lumMod val="50000"/>
                  </a:schemeClr>
                </a:solidFill>
              </a:rPr>
              <a:t>Što program nudi?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03003-5219-4B69-946C-12D804BC19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1D375-4349-4AFB-AF80-F2000F724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Razmjenu studenata u svrhu studijskog boravka</a:t>
            </a:r>
          </a:p>
          <a:p>
            <a:pPr marL="0" indent="0">
              <a:buNone/>
            </a:pPr>
            <a:endParaRPr lang="hr-HR" sz="24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Razmjenu studenata u svrhu stručne prakse </a:t>
            </a:r>
          </a:p>
        </p:txBody>
      </p:sp>
      <p:pic>
        <p:nvPicPr>
          <p:cNvPr id="6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DC06CDDF-38CD-4A50-8A3C-6D4FC6107DB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7" name="Slika 6" descr="C:\Users\mia\AppData\Local\Temp\Rar$DIa6992.30586\unist-logo-kruzni.jpg">
            <a:extLst>
              <a:ext uri="{FF2B5EF4-FFF2-40B4-BE49-F238E27FC236}">
                <a16:creationId xmlns:a16="http://schemas.microsoft.com/office/drawing/2014/main" id="{07E3D536-65B0-4208-A6B4-CEA6612704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55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Dodatak za studente s manje mogućnosti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Podzastupljene ili ranjive skupine studenata: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čiji roditelji imaju nižu razinu obrazovanja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Studentice u tehničkom području, studenti u humanističkom području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Stariji student (stariji od 30 godina)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s djecom 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koji su završili strukovnu školu 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koji rade uz studij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koji imaju prebivalište izvan mjesta studiranja (min. 30 km udaljenosti)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djeca hrvatskih branitelja 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pripadnici romske manjine 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iz alternativne skrbi 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beskućnici i oni koji se nalaze u riziku od beskućništva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iz ruralnih područja, manjih mjesta i otoka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čije je fizičko, mentalno ili zdravstveno stanje takvo da njihovo sudjelovanje u projektu/aktivnosti mobilnosti ne bi bilo moguće bez dodatne financijske ili druge vrste potpore </a:t>
            </a: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7682725A-2E9E-47F7-8CFF-17A491AD14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55B65164-EBC9-4B56-8391-E74E926158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31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Prijava na Natječaj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www.unist.hr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Online prijavni obrazac – minimalno 2 izbora, slušanje nastave vs. pisanje rada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Europass CV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Motivacijsko pismo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Dodatni kriteriji sastavnica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Popis Erasmus+ sporazuma po sastavnicama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Popis kontakt osoba (ECTS i Erasmus koordinatori)</a:t>
            </a: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038E37C7-8E04-4D26-87AF-67F9373D3B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30FBF911-BF41-4276-8973-4E9287AA15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52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Online </a:t>
            </a:r>
            <a:r>
              <a:rPr lang="hr-HR" b="1" dirty="0" err="1">
                <a:solidFill>
                  <a:schemeClr val="accent1">
                    <a:lumMod val="50000"/>
                  </a:schemeClr>
                </a:solidFill>
              </a:rPr>
              <a:t>Learning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accent1">
                    <a:lumMod val="50000"/>
                  </a:schemeClr>
                </a:solidFill>
              </a:rPr>
              <a:t>Agreement</a:t>
            </a: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827"/>
            <a:ext cx="10515600" cy="413509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Sporazum o priznavanju mobilnosti</a:t>
            </a: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hr-HR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Upute za izradu OLA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 je dužan ispuniti Online Learning Agreement - Sporazum o priznavanju razdoblja mobilnosti kojeg online putem potpisuju student, nadležna osoba na sastavnici (ECTS povjerenik, prodekan za nastavu ili Erasmus koordinator) i nadležna osoba s inozemne ustanove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Pri odabiru kolegija potrebno je upisati minimalno 20 ECTS bodova, a po povratku je potrebno ostvariti: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5 ECTS – za mobilnost od 3 mjeseca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10 ECTS – za mobilnost od 4 mjeseca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15 ECTS – za mobilnost od 5 mjeseci</a:t>
            </a: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820DBC6D-F220-449F-B476-7223D0A628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D7A2C361-56A3-4088-B915-0B84BB2BE3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031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87F04-B93F-489F-8571-A9F4AC174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4200" b="1" dirty="0">
                <a:solidFill>
                  <a:schemeClr val="accent1">
                    <a:lumMod val="50000"/>
                  </a:schemeClr>
                </a:solidFill>
              </a:rPr>
              <a:t>5 razloga zašto se prijaviti </a:t>
            </a:r>
            <a:r>
              <a:rPr lang="hr-HR" sz="42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hr-HR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EFB1-6724-449B-B55D-AF2F4B70E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putuješ, mi plaćamo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studiraš, mi priznajemo ispite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proširiš krug prijatelja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accent1">
                    <a:lumMod val="50000"/>
                  </a:schemeClr>
                </a:solidFill>
              </a:rPr>
              <a:t>dobro se zabaviš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CDBE2-17FE-4803-AD1D-B959FBA56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4" r="12363" b="1"/>
          <a:stretch/>
        </p:blipFill>
        <p:spPr>
          <a:xfrm>
            <a:off x="4654296" y="980832"/>
            <a:ext cx="6903720" cy="4896336"/>
          </a:xfrm>
          <a:prstGeom prst="rect">
            <a:avLst/>
          </a:prstGeom>
        </p:spPr>
      </p:pic>
      <p:pic>
        <p:nvPicPr>
          <p:cNvPr id="7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B8FF0D97-9052-4FB4-8BB3-ED8EE74CB78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8" name="Slika 7" descr="C:\Users\mia\AppData\Local\Temp\Rar$DIa6992.30586\unist-logo-kruzni.jpg">
            <a:extLst>
              <a:ext uri="{FF2B5EF4-FFF2-40B4-BE49-F238E27FC236}">
                <a16:creationId xmlns:a16="http://schemas.microsoft.com/office/drawing/2014/main" id="{789CCB7F-0187-4CAF-923A-AB211BDA5DA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28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1CC109-9CF5-4A3A-93AD-5E6F42B5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Studentska iskustva s mobilnosti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332BC7-A4B8-4437-A2F3-905872F7E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93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Još se predomišljate?</a:t>
            </a:r>
          </a:p>
          <a:p>
            <a:pPr marL="0" indent="0">
              <a:buNone/>
            </a:pPr>
            <a:endParaRPr lang="hr-H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Pročitajte iskustva naših studenata s mobilnosti na </a:t>
            </a:r>
            <a:r>
              <a:rPr lang="hr-HR" dirty="0" err="1">
                <a:solidFill>
                  <a:schemeClr val="accent1">
                    <a:lumMod val="50000"/>
                  </a:schemeClr>
                </a:solidFill>
              </a:rPr>
              <a:t>Erasmus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 web stranici Sveučilišta — možda vas baš njihova priča potakne da se prijavite!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https://www.unist.hr/studentska-iskustva-s-mobilnosti/20757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74195B4-71CB-4974-9585-6C61D1075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49" y="4281744"/>
            <a:ext cx="3458232" cy="230548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AFABCAD-BCCB-4FE7-B20D-1C4D532DD3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81744"/>
            <a:ext cx="3073983" cy="230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6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AF52D0-4297-4552-AB21-05E185EB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21" y="8001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9600" dirty="0">
                <a:solidFill>
                  <a:schemeClr val="accent1">
                    <a:lumMod val="50000"/>
                  </a:schemeClr>
                </a:solidFill>
              </a:rPr>
              <a:t>Hvala na pažnji!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F41CF9-1FC3-4FDC-9D94-74191E8F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r-HR" sz="2900" b="1" u="sng" dirty="0">
                <a:solidFill>
                  <a:schemeClr val="accent1">
                    <a:lumMod val="50000"/>
                  </a:schemeClr>
                </a:solidFill>
              </a:rPr>
              <a:t>Kontakt: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dirty="0" err="1">
                <a:solidFill>
                  <a:schemeClr val="accent1">
                    <a:lumMod val="50000"/>
                  </a:schemeClr>
                </a:solidFill>
              </a:rPr>
              <a:t>Erasmus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+ studijski boravak: mlerotic@unist.hr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dirty="0" err="1">
                <a:solidFill>
                  <a:schemeClr val="accent1">
                    <a:lumMod val="50000"/>
                  </a:schemeClr>
                </a:solidFill>
              </a:rPr>
              <a:t>Erasmus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+ stručna praksa: sversic@unist.hr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dirty="0" err="1">
                <a:solidFill>
                  <a:schemeClr val="accent1">
                    <a:lumMod val="50000"/>
                  </a:schemeClr>
                </a:solidFill>
              </a:rPr>
              <a:t>Erasmus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+ kratkoročna mobilnost: fjelaska@unist.hr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Tel: 021/545-075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Sinjska 2, 3.kat, Odjel za međunarodnu i međusveučilišnu suradnju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erasmus@unist.hr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385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33D102-C042-44A7-A004-3C63A8B06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00" b="17979"/>
          <a:stretch/>
        </p:blipFill>
        <p:spPr>
          <a:xfrm>
            <a:off x="3986074" y="-1"/>
            <a:ext cx="8205926" cy="6858001"/>
          </a:xfrm>
          <a:prstGeom prst="rect">
            <a:avLst/>
          </a:pr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22AB0-C807-4A4C-8482-524AC3C0B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1784412"/>
            <a:ext cx="3409200" cy="4346388"/>
          </a:xfrm>
        </p:spPr>
        <p:txBody>
          <a:bodyPr>
            <a:normAutofit/>
          </a:bodyPr>
          <a:lstStyle/>
          <a:p>
            <a:pPr marL="109728" indent="0">
              <a:spcBef>
                <a:spcPts val="300"/>
              </a:spcBef>
              <a:buNone/>
            </a:pPr>
            <a:r>
              <a:rPr lang="pl-PL" sz="2000" b="1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Koliko dugo?</a:t>
            </a:r>
          </a:p>
          <a:p>
            <a:pPr marL="109728" indent="0">
              <a:spcBef>
                <a:spcPts val="300"/>
              </a:spcBef>
              <a:buNone/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566928" indent="-457200">
              <a:spcBef>
                <a:spcPts val="300"/>
              </a:spcBef>
            </a:pPr>
            <a:r>
              <a:rPr lang="pl-PL" sz="2000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2-12 mjeseci</a:t>
            </a:r>
          </a:p>
          <a:p>
            <a:pPr marL="109728" lvl="0" indent="0">
              <a:spcBef>
                <a:spcPts val="300"/>
              </a:spcBef>
              <a:buClr>
                <a:srgbClr val="A04DA3"/>
              </a:buClr>
              <a:buNone/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109728" lvl="0" indent="0">
              <a:spcBef>
                <a:spcPts val="300"/>
              </a:spcBef>
              <a:buClr>
                <a:srgbClr val="A04DA3"/>
              </a:buClr>
              <a:buNone/>
            </a:pPr>
            <a:r>
              <a:rPr lang="pl-PL" sz="2000" b="1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Koliko puta?</a:t>
            </a:r>
          </a:p>
          <a:p>
            <a:pPr marL="109728" lvl="0" indent="0">
              <a:spcBef>
                <a:spcPts val="300"/>
              </a:spcBef>
              <a:buClr>
                <a:srgbClr val="A04DA3"/>
              </a:buClr>
              <a:buNone/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452628" lvl="0" indent="-342900">
              <a:spcBef>
                <a:spcPts val="300"/>
              </a:spcBef>
            </a:pPr>
            <a:r>
              <a:rPr lang="pl-PL" sz="2000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Na svakoj razini studija do maksimalno 12 mjeseci</a:t>
            </a:r>
          </a:p>
          <a:p>
            <a:pPr marL="109728" lvl="0" indent="0">
              <a:spcBef>
                <a:spcPts val="300"/>
              </a:spcBef>
              <a:buClr>
                <a:srgbClr val="A04DA3"/>
              </a:buClr>
              <a:buNone/>
            </a:pPr>
            <a:endParaRPr lang="pl-PL" sz="2000" dirty="0">
              <a:solidFill>
                <a:schemeClr val="tx1">
                  <a:alpha val="60000"/>
                </a:schemeClr>
              </a:solidFill>
              <a:latin typeface="Georgia"/>
            </a:endParaRPr>
          </a:p>
          <a:p>
            <a:endParaRPr lang="hr-HR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6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AB9B3A9B-E0C9-445D-93FF-F642EE8425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7" name="Slika 6" descr="C:\Users\mia\AppData\Local\Temp\Rar$DIa6992.30586\unist-logo-kruzni.jpg">
            <a:extLst>
              <a:ext uri="{FF2B5EF4-FFF2-40B4-BE49-F238E27FC236}">
                <a16:creationId xmlns:a16="http://schemas.microsoft.com/office/drawing/2014/main" id="{D1835332-B35F-4D21-9554-334B820424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14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5D23B-32DC-4787-A8F5-DAF73B18E6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r="12442" b="-1"/>
          <a:stretch/>
        </p:blipFill>
        <p:spPr>
          <a:xfrm>
            <a:off x="4559968" y="10"/>
            <a:ext cx="7632032" cy="6857990"/>
          </a:xfrm>
          <a:prstGeom prst="rect">
            <a:avLst/>
          </a:prstGeom>
        </p:spPr>
      </p:pic>
      <p:sp useBgFill="1">
        <p:nvSpPr>
          <p:cNvPr id="14" name="Freeform: Shape 10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22AB0-C807-4A4C-8482-524AC3C0B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01" y="717330"/>
            <a:ext cx="3984585" cy="5068233"/>
          </a:xfrm>
        </p:spPr>
        <p:txBody>
          <a:bodyPr>
            <a:normAutofit lnSpcReduction="10000"/>
          </a:bodyPr>
          <a:lstStyle/>
          <a:p>
            <a:pPr marL="109728" indent="0">
              <a:spcBef>
                <a:spcPts val="300"/>
              </a:spcBef>
              <a:buNone/>
            </a:pPr>
            <a:r>
              <a:rPr lang="pl-PL" sz="2000" b="1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Kamo?</a:t>
            </a:r>
          </a:p>
          <a:p>
            <a:pPr marL="109728" indent="0">
              <a:spcBef>
                <a:spcPts val="300"/>
              </a:spcBef>
              <a:buNone/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452628" lvl="0" indent="-342900">
              <a:spcBef>
                <a:spcPts val="300"/>
              </a:spcBef>
            </a:pPr>
            <a:r>
              <a:rPr lang="pl-PL" sz="2000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Zemlje članice EU</a:t>
            </a:r>
          </a:p>
          <a:p>
            <a:pPr marL="109728" lvl="0" indent="0">
              <a:spcBef>
                <a:spcPts val="300"/>
              </a:spcBef>
              <a:buNone/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452628" lvl="0" indent="-342900">
              <a:spcBef>
                <a:spcPts val="300"/>
              </a:spcBef>
            </a:pPr>
            <a:r>
              <a:rPr lang="pl-PL" sz="2000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Island, Lihtenštajn, Norveška, Makedonija, Turska, Srbija </a:t>
            </a:r>
          </a:p>
          <a:p>
            <a:pPr marL="452628" lvl="0" indent="-342900">
              <a:spcBef>
                <a:spcPts val="300"/>
              </a:spcBef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109728" lvl="0" indent="0">
              <a:spcBef>
                <a:spcPts val="300"/>
              </a:spcBef>
              <a:buNone/>
            </a:pPr>
            <a:r>
              <a:rPr lang="pl-PL" sz="2000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 </a:t>
            </a:r>
          </a:p>
          <a:p>
            <a:pPr marL="109728" indent="0">
              <a:spcBef>
                <a:spcPts val="300"/>
              </a:spcBef>
              <a:buNone/>
            </a:pPr>
            <a:r>
              <a:rPr lang="pl-PL" sz="2000" b="1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Kada?</a:t>
            </a:r>
          </a:p>
          <a:p>
            <a:pPr marL="452628" indent="-342900">
              <a:spcBef>
                <a:spcPts val="300"/>
              </a:spcBef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452628" indent="-342900">
              <a:spcBef>
                <a:spcPts val="300"/>
              </a:spcBef>
            </a:pPr>
            <a:r>
              <a:rPr lang="pl-PL" sz="2000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Sve mobilnosti u okviru ovog Natječaja mogu se ostvariti u zimskom/ljetnom  semestru ak. god. </a:t>
            </a:r>
          </a:p>
          <a:p>
            <a:pPr marL="452628" indent="-342900">
              <a:spcBef>
                <a:spcPts val="300"/>
              </a:spcBef>
            </a:pPr>
            <a:endParaRPr lang="pl-PL" sz="2000" dirty="0">
              <a:solidFill>
                <a:schemeClr val="accent1">
                  <a:lumMod val="50000"/>
                  <a:alpha val="60000"/>
                </a:schemeClr>
              </a:solidFill>
              <a:latin typeface="Georgia"/>
            </a:endParaRPr>
          </a:p>
          <a:p>
            <a:pPr marL="452628" indent="-342900">
              <a:spcBef>
                <a:spcPts val="300"/>
              </a:spcBef>
            </a:pPr>
            <a:r>
              <a:rPr lang="pl-PL" sz="2000" dirty="0">
                <a:solidFill>
                  <a:schemeClr val="accent1">
                    <a:lumMod val="50000"/>
                    <a:alpha val="60000"/>
                  </a:schemeClr>
                </a:solidFill>
                <a:latin typeface="Georgia"/>
              </a:rPr>
              <a:t>Natječaj se raspisuje dvaput godišnje</a:t>
            </a:r>
            <a:endParaRPr lang="pl-PL" sz="2000" dirty="0">
              <a:solidFill>
                <a:schemeClr val="tx1">
                  <a:alpha val="60000"/>
                </a:schemeClr>
              </a:solidFill>
              <a:latin typeface="Georgia"/>
            </a:endParaRPr>
          </a:p>
        </p:txBody>
      </p:sp>
      <p:pic>
        <p:nvPicPr>
          <p:cNvPr id="6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2056D022-7698-4CB8-9993-9D04508A510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7" name="Slika 6" descr="C:\Users\mia\AppData\Local\Temp\Rar$DIa6992.30586\unist-logo-kruzni.jpg">
            <a:extLst>
              <a:ext uri="{FF2B5EF4-FFF2-40B4-BE49-F238E27FC236}">
                <a16:creationId xmlns:a16="http://schemas.microsoft.com/office/drawing/2014/main" id="{21EC13A6-5015-4DF0-A558-1E969795BD7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54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CC9C-4EEC-44B4-8B7E-C4855D76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r-HR" b="1" dirty="0" err="1">
                <a:solidFill>
                  <a:schemeClr val="accent1">
                    <a:lumMod val="50000"/>
                  </a:schemeClr>
                </a:solidFill>
              </a:rPr>
              <a:t>Erasmus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+ financijska potpora</a:t>
            </a:r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87B2E59F-DFE1-41DC-9690-F25DD8A33B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2AE252A4-F7A9-41BE-82F0-9BDC8BD5893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Rezervirano mjesto sadržaja 7">
            <a:extLst>
              <a:ext uri="{FF2B5EF4-FFF2-40B4-BE49-F238E27FC236}">
                <a16:creationId xmlns:a16="http://schemas.microsoft.com/office/drawing/2014/main" id="{7226C2D0-5661-4720-A0B3-561464642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933065"/>
              </p:ext>
            </p:extLst>
          </p:nvPr>
        </p:nvGraphicFramePr>
        <p:xfrm>
          <a:off x="1677880" y="1676863"/>
          <a:ext cx="8460419" cy="4142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0374">
                  <a:extLst>
                    <a:ext uri="{9D8B030D-6E8A-4147-A177-3AD203B41FA5}">
                      <a16:colId xmlns:a16="http://schemas.microsoft.com/office/drawing/2014/main" val="3521853794"/>
                    </a:ext>
                  </a:extLst>
                </a:gridCol>
                <a:gridCol w="2663466">
                  <a:extLst>
                    <a:ext uri="{9D8B030D-6E8A-4147-A177-3AD203B41FA5}">
                      <a16:colId xmlns:a16="http://schemas.microsoft.com/office/drawing/2014/main" val="54237796"/>
                    </a:ext>
                  </a:extLst>
                </a:gridCol>
                <a:gridCol w="3436579">
                  <a:extLst>
                    <a:ext uri="{9D8B030D-6E8A-4147-A177-3AD203B41FA5}">
                      <a16:colId xmlns:a16="http://schemas.microsoft.com/office/drawing/2014/main" val="1767498730"/>
                    </a:ext>
                  </a:extLst>
                </a:gridCol>
              </a:tblGrid>
              <a:tr h="360957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Odredište mobilnosti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Financijska potpora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1813785"/>
                  </a:ext>
                </a:extLst>
              </a:tr>
              <a:tr h="1040115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Skupina 1</a:t>
                      </a: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Programske zemlje s višim troškovima života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Austrija, Belgija, Danska, Finska, Francuska, Njemačka, Island, Irska, Italija, Lihtenštajn, Luksemburg, Nizozemska, Norveška, Švedska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550 EUR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6095157"/>
                  </a:ext>
                </a:extLst>
              </a:tr>
              <a:tr h="104175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Skupina 2</a:t>
                      </a: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Programske zemlje sa srednjim troškovima života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Cipar, Češka, Estonija, Grčka, Latvija, Malta, Portugal, Slovačka, Slovenija, Španjolska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550 EUR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0834966"/>
                  </a:ext>
                </a:extLst>
              </a:tr>
              <a:tr h="127691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Skupina 3</a:t>
                      </a: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Programske zemlje s nižim troškovima života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Bugarska, Hrvatska, Mađarska, Litva, Sjeverna Makedonija, Poljska, Rumunjska, Srbija, Turska</a:t>
                      </a:r>
                      <a:endParaRPr lang="hr-H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500 EUR</a:t>
                      </a:r>
                      <a:endParaRPr lang="hr-H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8575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77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Dodatna potpora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40570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TROŠKOVI PUTOVANJA (POTPORA ZA PUTOVANJE)</a:t>
            </a: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ostvaruju pravo i na doprinos za putne troškove od mjesta boravišta do mjesta u kojem se provodi studijska mobilnost i natrag.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Putna udaljenost izračunava se na temelju kalkulatorom određene zračne udaljenosti između polazišta i destinacije u jednom smjeru, a doprinos trošku se odnosi na dvosmjerno putovanje: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http://ec.europa.eu/programmes/erasmus-plus/tools/distance_en.htm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398B8B27-0E2D-4373-B5C6-BA3441570B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2A77078E-AEB2-419A-819E-B3F19218AF8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82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Dodatna potpora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40570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DODATAK ZA „ZELENO“ PUTOVANJE (</a:t>
            </a:r>
            <a:r>
              <a:rPr lang="hr-HR" b="1" dirty="0">
                <a:solidFill>
                  <a:srgbClr val="00B050"/>
                </a:solidFill>
              </a:rPr>
              <a:t>GREEN TRAVEL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Studenti koji koriste zeleni način putovanja (npr. vlak, brod) mogu primiti dodatni financijski poticaj za pojedinačnu potporu za povratno putovanje, ako se za putovanje u oba smjera koristi zeleni način putovanja. 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398B8B27-0E2D-4373-B5C6-BA3441570B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2A77078E-AEB2-419A-819E-B3F19218AF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56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Dodatna potpora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305"/>
            <a:ext cx="10515600" cy="40570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398B8B27-0E2D-4373-B5C6-BA3441570B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2A77078E-AEB2-419A-819E-B3F19218AF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ica 7">
            <a:extLst>
              <a:ext uri="{FF2B5EF4-FFF2-40B4-BE49-F238E27FC236}">
                <a16:creationId xmlns:a16="http://schemas.microsoft.com/office/drawing/2014/main" id="{CC817B1F-1B56-4DA9-9389-C14DAB87B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6850"/>
              </p:ext>
            </p:extLst>
          </p:nvPr>
        </p:nvGraphicFramePr>
        <p:xfrm>
          <a:off x="2032000" y="1624614"/>
          <a:ext cx="8127999" cy="4464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9097323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26187554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39549295"/>
                    </a:ext>
                  </a:extLst>
                </a:gridCol>
              </a:tblGrid>
              <a:tr h="1216109"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pPr algn="ctr"/>
                      <a:r>
                        <a:rPr lang="hr-HR" dirty="0"/>
                        <a:t>Putna udaljenost</a:t>
                      </a:r>
                    </a:p>
                    <a:p>
                      <a:pPr algn="ctr"/>
                      <a:r>
                        <a:rPr lang="hr-HR" dirty="0"/>
                        <a:t>(Distance band)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  <a:p>
                      <a:pPr algn="ctr"/>
                      <a:r>
                        <a:rPr lang="hr-HR" dirty="0"/>
                        <a:t> „Zeleno“ (</a:t>
                      </a:r>
                      <a:r>
                        <a:rPr lang="hr-HR" dirty="0" err="1"/>
                        <a:t>green</a:t>
                      </a:r>
                      <a:r>
                        <a:rPr lang="hr-HR" dirty="0"/>
                        <a:t>) putovanje 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r-H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Standardno putovanje </a:t>
                      </a:r>
                    </a:p>
                    <a:p>
                      <a:pPr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8901301"/>
                  </a:ext>
                </a:extLst>
              </a:tr>
              <a:tr h="46406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između 10 i 99 km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hr-HR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EUR po sudioniku</a:t>
                      </a:r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28 EUR po sudioniku </a:t>
                      </a:r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899908"/>
                  </a:ext>
                </a:extLst>
              </a:tr>
              <a:tr h="46406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između 100 i 499 km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 EUR po sudioniku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 EUR po sudioniku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250119"/>
                  </a:ext>
                </a:extLst>
              </a:tr>
              <a:tr h="46406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između 500 i 1999 km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hr-HR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hr-HR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2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417 EUR po sudioniku</a:t>
                      </a:r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 EUR po sudioniku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627041"/>
                  </a:ext>
                </a:extLst>
              </a:tr>
              <a:tr h="46406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između 2000 i 2999 km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hr-HR" sz="12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535 EUR po sudioniku</a:t>
                      </a:r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 EUR po sudioniku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561788"/>
                  </a:ext>
                </a:extLst>
              </a:tr>
              <a:tr h="46406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između 3000 i 3999 km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785 EUR po sudioniku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 EUR po sudioniku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3409"/>
                  </a:ext>
                </a:extLst>
              </a:tr>
              <a:tr h="46406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između 4000 i 7999 km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</a:t>
                      </a: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1188 EUR po sudioniku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hr-HR" sz="12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1188 EUR po sudioniku </a:t>
                      </a:r>
                      <a:endParaRPr lang="hr-H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915401"/>
                  </a:ext>
                </a:extLst>
              </a:tr>
              <a:tr h="464068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hr-HR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više od 8000 km</a:t>
                      </a:r>
                      <a:endParaRPr lang="hr-HR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hr-HR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hr-HR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1735 EUR po sudioniku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1735 EUR po sudioniku </a:t>
                      </a:r>
                      <a:endParaRPr lang="hr-HR" sz="1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71859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26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Dodatna potpora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dodatnih </a:t>
            </a:r>
            <a:r>
              <a:rPr lang="pl-PL" dirty="0">
                <a:solidFill>
                  <a:srgbClr val="FF0000"/>
                </a:solidFill>
              </a:rPr>
              <a:t>250 EUR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mjesečno za studente s manje mogućnosti</a:t>
            </a: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potpora za uključivanje - stvarni troškovi - prijava AMPEU skupa sa sveučilištem (Studenti čije je fizičko, mentalno ili zdravstveno stanje takvo da njihovo sudjelovanje u projektu/aktivnosti mobilnosti ne bi bilo moguće bez dodatne financijske ili druge vrste </a:t>
            </a:r>
            <a:r>
              <a:rPr lang="pl-PL">
                <a:solidFill>
                  <a:schemeClr val="accent1">
                    <a:lumMod val="50000"/>
                  </a:schemeClr>
                </a:solidFill>
              </a:rPr>
              <a:t>potpore)</a:t>
            </a: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Grad Split dodatno sufinancira putne troškove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398B8B27-0E2D-4373-B5C6-BA3441570B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2A77078E-AEB2-419A-819E-B3F19218AF8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83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09B44-7CC3-47B3-A35F-256F81F5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accent1">
                    <a:lumMod val="50000"/>
                  </a:schemeClr>
                </a:solidFill>
              </a:rPr>
              <a:t>Dodatak za studente s manje mogućnosti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6D36-9FE0-4D98-AAB4-DA36219B0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čiji prosječni mjesečni prihodi po članu zajedničkog kućanstva ne prelaze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85 % proračunske osnovice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(proračunska osnovica iznosi 441,44 EUR </a:t>
            </a:r>
            <a:r>
              <a:rPr lang="pl-PL">
                <a:solidFill>
                  <a:schemeClr val="accent1">
                    <a:lumMod val="50000"/>
                  </a:schemeClr>
                </a:solidFill>
              </a:rPr>
              <a:t>za 2025.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godinu, a 85% iste iznosi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375,22 EUR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Studenti koji imaju status izbjeglice, tražitelja azila ili migranta</a:t>
            </a: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Dodatno proširenje na podzastupljene ili ranjive skupine studenata sukladno Nacionalnom planu za unaprjeđenje socijalne dimenzije visokog obrazovanja u Republici Hrvatskoj 2019. - 2021.</a:t>
            </a:r>
          </a:p>
          <a:p>
            <a:pPr algn="just"/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Picture 4" descr="\\UZMSserver\medjunarodna\WEB\PROJEKTI\LOGO\Erasmus+_vect_POS.jpg">
            <a:extLst>
              <a:ext uri="{FF2B5EF4-FFF2-40B4-BE49-F238E27FC236}">
                <a16:creationId xmlns:a16="http://schemas.microsoft.com/office/drawing/2014/main" id="{E83DF982-58DF-469E-9733-B1CD3A4586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381115"/>
            <a:ext cx="1752600" cy="476885"/>
          </a:xfrm>
          <a:prstGeom prst="rect">
            <a:avLst/>
          </a:prstGeom>
          <a:noFill/>
          <a:extLst/>
        </p:spPr>
      </p:pic>
      <p:pic>
        <p:nvPicPr>
          <p:cNvPr id="5" name="Slika 4" descr="C:\Users\mia\AppData\Local\Temp\Rar$DIa6992.30586\unist-logo-kruzni.jpg">
            <a:extLst>
              <a:ext uri="{FF2B5EF4-FFF2-40B4-BE49-F238E27FC236}">
                <a16:creationId xmlns:a16="http://schemas.microsoft.com/office/drawing/2014/main" id="{F277BDA0-C3AE-40E0-9A38-23517CD113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0590"/>
            <a:ext cx="1228725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9807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9B3639B3E1B041B41B892D3ACB29AE" ma:contentTypeVersion="18" ma:contentTypeDescription="Stvaranje novog dokumenta." ma:contentTypeScope="" ma:versionID="64abadc4d679d873cbd5b7feac8ac0e8">
  <xsd:schema xmlns:xsd="http://www.w3.org/2001/XMLSchema" xmlns:xs="http://www.w3.org/2001/XMLSchema" xmlns:p="http://schemas.microsoft.com/office/2006/metadata/properties" xmlns:ns2="a4f27737-c5d4-4056-88ee-e55e27e998e6" xmlns:ns3="793fea45-f278-4bb4-bc96-369c5ef124bd" targetNamespace="http://schemas.microsoft.com/office/2006/metadata/properties" ma:root="true" ma:fieldsID="eb6a9a39808fae9e20f0e0b3ffa55835" ns2:_="" ns3:_="">
    <xsd:import namespace="a4f27737-c5d4-4056-88ee-e55e27e998e6"/>
    <xsd:import namespace="793fea45-f278-4bb4-bc96-369c5ef124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27737-c5d4-4056-88ee-e55e27e99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Oznake slika" ma:readOnly="false" ma:fieldId="{5cf76f15-5ced-4ddc-b409-7134ff3c332f}" ma:taxonomyMulti="true" ma:sspId="081ca07d-6999-4a8c-8c94-7c42ad6cc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fea45-f278-4bb4-bc96-369c5ef124b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8f2cf5b-0870-4dc9-aa8c-f877b51b299e}" ma:internalName="TaxCatchAll" ma:showField="CatchAllData" ma:web="793fea45-f278-4bb4-bc96-369c5ef124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f27737-c5d4-4056-88ee-e55e27e998e6">
      <Terms xmlns="http://schemas.microsoft.com/office/infopath/2007/PartnerControls"/>
    </lcf76f155ced4ddcb4097134ff3c332f>
    <TaxCatchAll xmlns="793fea45-f278-4bb4-bc96-369c5ef124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DA78E9-3855-406D-9839-71EDDAD2F0A2}"/>
</file>

<file path=customXml/itemProps2.xml><?xml version="1.0" encoding="utf-8"?>
<ds:datastoreItem xmlns:ds="http://schemas.openxmlformats.org/officeDocument/2006/customXml" ds:itemID="{B3960325-9A19-428D-A193-225E6C9130E6}">
  <ds:schemaRefs>
    <ds:schemaRef ds:uri="http://schemas.microsoft.com/office/infopath/2007/PartnerControls"/>
    <ds:schemaRef ds:uri="793fea45-f278-4bb4-bc96-369c5ef124bd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a4f27737-c5d4-4056-88ee-e55e27e998e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D683335-1A08-4E7F-B82D-DB74A05229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939</Words>
  <Application>Microsoft Office PowerPoint</Application>
  <PresentationFormat>Široki zaslon</PresentationFormat>
  <Paragraphs>175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Što program nudi?</vt:lpstr>
      <vt:lpstr>PowerPoint prezentacija</vt:lpstr>
      <vt:lpstr>PowerPoint prezentacija</vt:lpstr>
      <vt:lpstr>Erasmus+ financijska potpora</vt:lpstr>
      <vt:lpstr>Dodatna potpora</vt:lpstr>
      <vt:lpstr>Dodatna potpora</vt:lpstr>
      <vt:lpstr>Dodatna potpora</vt:lpstr>
      <vt:lpstr>Dodatna potpora</vt:lpstr>
      <vt:lpstr>Dodatak za studente s manje mogućnosti</vt:lpstr>
      <vt:lpstr>Dodatak za studente s manje mogućnosti</vt:lpstr>
      <vt:lpstr>Prijava na Natječaj</vt:lpstr>
      <vt:lpstr>Online Learning Agreement</vt:lpstr>
      <vt:lpstr>5 razloga zašto se prijaviti </vt:lpstr>
      <vt:lpstr>Studentska iskustva s mobilnosti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</dc:title>
  <dc:creator>Maja Sumina</dc:creator>
  <cp:lastModifiedBy>Maja Sumina</cp:lastModifiedBy>
  <cp:revision>26</cp:revision>
  <dcterms:created xsi:type="dcterms:W3CDTF">2022-03-16T09:51:35Z</dcterms:created>
  <dcterms:modified xsi:type="dcterms:W3CDTF">2025-11-04T08:20:32Z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0x010100599B3639B3E1B041B41B892D3ACB29AE</vt:lpwstr>
  </property>
  <property fmtid="{D5CDD505-2E9C-101B-9397-08002B2CF9AE}" pid="3" name="MediaServiceImageTags">
    <vt:lpwstr/>
  </property>
</Properties>
</file>